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1104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1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4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6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3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0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4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5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9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38" r:id="rId6"/>
    <p:sldLayoutId id="2147483743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s-ravnenjiveneslanovac-st.skole.hr/" TargetMode="External" /><Relationship Id="rId2" Type="http://schemas.openxmlformats.org/officeDocument/2006/relationships/hyperlink" Target="https://www.azoo.hr/natjecanja-i-smotre/katalog-natjecanja-i-smotri/" TargetMode="External" /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oo.hr/natjecanja-i-smotre/katalog-natjecanja-i-smotri/" TargetMode="External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hyperlink" Target="mailto:drazena.glamuzina@gmail.com" TargetMode="External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agede.hr/" TargetMode="External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onja.burcar@azoo.hr" TargetMode="External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0A7975A-DDD7-4115-BB4E-DA07F2637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2051" y="512921"/>
            <a:ext cx="4352926" cy="681037"/>
          </a:xfrm>
        </p:spPr>
        <p:txBody>
          <a:bodyPr>
            <a:noAutofit/>
          </a:bodyPr>
          <a:lstStyle/>
          <a:p>
            <a:pPr algn="l"/>
            <a:r>
              <a:rPr lang="hr-HR" sz="2000" dirty="0"/>
              <a:t>Geografija-Županijsko stručno vijeće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5257344-F85F-4E49-B2B4-78FC92592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9850" y="5048110"/>
            <a:ext cx="4352925" cy="1388409"/>
          </a:xfrm>
        </p:spPr>
        <p:txBody>
          <a:bodyPr>
            <a:normAutofit/>
          </a:bodyPr>
          <a:lstStyle/>
          <a:p>
            <a:pPr algn="l"/>
            <a:r>
              <a:rPr lang="hr-HR" sz="1600" dirty="0"/>
              <a:t>Split, </a:t>
            </a:r>
          </a:p>
          <a:p>
            <a:pPr algn="l"/>
            <a:r>
              <a:rPr lang="hr-HR" sz="1600" dirty="0"/>
              <a:t>6.veljače 2021.</a:t>
            </a:r>
          </a:p>
          <a:p>
            <a:pPr algn="l"/>
            <a:endParaRPr lang="hr-HR" sz="1600" dirty="0"/>
          </a:p>
          <a:p>
            <a:pPr algn="l"/>
            <a:r>
              <a:rPr lang="hr-HR" sz="1600" dirty="0"/>
              <a:t>D. Glamuzina Perić, prof.</a:t>
            </a:r>
          </a:p>
          <a:p>
            <a:pPr algn="l"/>
            <a:endParaRPr lang="hr-HR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E9C2AB-DD2A-4845-9513-C701212BAD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568" b="-2"/>
          <a:stretch/>
        </p:blipFill>
        <p:spPr>
          <a:xfrm>
            <a:off x="205898" y="853439"/>
            <a:ext cx="7130256" cy="5506720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446B93BC-3C5C-4783-9995-9ED58A9C78F6}"/>
              </a:ext>
            </a:extLst>
          </p:cNvPr>
          <p:cNvSpPr/>
          <p:nvPr/>
        </p:nvSpPr>
        <p:spPr>
          <a:xfrm rot="563236">
            <a:off x="2211831" y="675404"/>
            <a:ext cx="5369998" cy="4247317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5400" b="1" dirty="0">
                <a:ln/>
                <a:solidFill>
                  <a:schemeClr val="accent4"/>
                </a:solidFill>
              </a:rPr>
              <a:t>Dopune uputa za školsko natjecanje iz geografije 2020./2021.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5663B45-3074-432E-8812-53CECE42DD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139" t="-3960" r="16892" b="1"/>
          <a:stretch/>
        </p:blipFill>
        <p:spPr>
          <a:xfrm rot="914627">
            <a:off x="8373213" y="2158592"/>
            <a:ext cx="2920409" cy="231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0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EDDC0D-E67D-4657-BC16-C3BF0120B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2105" y="329389"/>
            <a:ext cx="7362548" cy="803217"/>
          </a:xfrm>
        </p:spPr>
        <p:txBody>
          <a:bodyPr>
            <a:normAutofit/>
          </a:bodyPr>
          <a:lstStyle/>
          <a:p>
            <a:r>
              <a:rPr lang="hr-HR" sz="4000" dirty="0">
                <a:highlight>
                  <a:srgbClr val="FF0000"/>
                </a:highlight>
              </a:rPr>
              <a:t>FUN FACTS</a:t>
            </a:r>
            <a:r>
              <a:rPr lang="hr-HR" sz="4000" dirty="0"/>
              <a:t>🌎</a:t>
            </a:r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FA748F3D-292A-4F85-81C0-75077F00243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267650"/>
              </p:ext>
            </p:extLst>
          </p:nvPr>
        </p:nvGraphicFramePr>
        <p:xfrm>
          <a:off x="762000" y="1766103"/>
          <a:ext cx="3978677" cy="3325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1458">
                  <a:extLst>
                    <a:ext uri="{9D8B030D-6E8A-4147-A177-3AD203B41FA5}">
                      <a16:colId xmlns:a16="http://schemas.microsoft.com/office/drawing/2014/main" val="2390329027"/>
                    </a:ext>
                  </a:extLst>
                </a:gridCol>
                <a:gridCol w="2267219">
                  <a:extLst>
                    <a:ext uri="{9D8B030D-6E8A-4147-A177-3AD203B41FA5}">
                      <a16:colId xmlns:a16="http://schemas.microsoft.com/office/drawing/2014/main" val="2765617069"/>
                    </a:ext>
                  </a:extLst>
                </a:gridCol>
              </a:tblGrid>
              <a:tr h="36197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KATEGORIJA</a:t>
                      </a:r>
                      <a:endParaRPr lang="hr-HR" sz="140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u="none" strike="noStrike" dirty="0">
                          <a:effectLst/>
                        </a:rPr>
                        <a:t>Natjecanje iz geografije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hr-HR" sz="1400" u="none" strike="noStrike" dirty="0">
                          <a:effectLst/>
                        </a:rPr>
                        <a:t> 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extLst>
                  <a:ext uri="{0D108BD9-81ED-4DB2-BD59-A6C34878D82A}">
                    <a16:rowId xmlns:a16="http://schemas.microsoft.com/office/drawing/2014/main" val="1091866493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213</a:t>
                      </a:r>
                      <a:endParaRPr lang="hr-HR" sz="1400" b="0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5. razred osnovne škole</a:t>
                      </a:r>
                      <a:endParaRPr lang="hr-H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extLst>
                  <a:ext uri="{0D108BD9-81ED-4DB2-BD59-A6C34878D82A}">
                    <a16:rowId xmlns:a16="http://schemas.microsoft.com/office/drawing/2014/main" val="3201404547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214</a:t>
                      </a:r>
                      <a:endParaRPr lang="hr-HR" sz="1400" b="0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6. razred osnovne škole</a:t>
                      </a:r>
                      <a:endParaRPr lang="hr-H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extLst>
                  <a:ext uri="{0D108BD9-81ED-4DB2-BD59-A6C34878D82A}">
                    <a16:rowId xmlns:a16="http://schemas.microsoft.com/office/drawing/2014/main" val="2734549892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215</a:t>
                      </a:r>
                      <a:endParaRPr lang="hr-HR" sz="140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7. razred osnovne škole</a:t>
                      </a:r>
                      <a:endParaRPr lang="hr-H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extLst>
                  <a:ext uri="{0D108BD9-81ED-4DB2-BD59-A6C34878D82A}">
                    <a16:rowId xmlns:a16="http://schemas.microsoft.com/office/drawing/2014/main" val="3912585629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216</a:t>
                      </a:r>
                      <a:endParaRPr lang="hr-HR" sz="1400" b="0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8. razred osnovne škole</a:t>
                      </a:r>
                      <a:endParaRPr lang="hr-H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extLst>
                  <a:ext uri="{0D108BD9-81ED-4DB2-BD59-A6C34878D82A}">
                    <a16:rowId xmlns:a16="http://schemas.microsoft.com/office/drawing/2014/main" val="3561543604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217</a:t>
                      </a:r>
                      <a:endParaRPr lang="hr-HR" sz="1400" b="0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1. razred srednje škole</a:t>
                      </a:r>
                      <a:endParaRPr lang="hr-H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extLst>
                  <a:ext uri="{0D108BD9-81ED-4DB2-BD59-A6C34878D82A}">
                    <a16:rowId xmlns:a16="http://schemas.microsoft.com/office/drawing/2014/main" val="2759845178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218</a:t>
                      </a:r>
                      <a:endParaRPr lang="hr-HR" sz="1400" b="0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2. razred srednje škole</a:t>
                      </a:r>
                      <a:endParaRPr lang="hr-H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extLst>
                  <a:ext uri="{0D108BD9-81ED-4DB2-BD59-A6C34878D82A}">
                    <a16:rowId xmlns:a16="http://schemas.microsoft.com/office/drawing/2014/main" val="2039676420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219</a:t>
                      </a:r>
                      <a:endParaRPr lang="hr-HR" sz="1400" b="0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3. razred srednje škole</a:t>
                      </a:r>
                      <a:endParaRPr lang="hr-H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extLst>
                  <a:ext uri="{0D108BD9-81ED-4DB2-BD59-A6C34878D82A}">
                    <a16:rowId xmlns:a16="http://schemas.microsoft.com/office/drawing/2014/main" val="464744860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220</a:t>
                      </a:r>
                      <a:endParaRPr lang="hr-HR" sz="140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effectLst/>
                        </a:rPr>
                        <a:t>4. razred srednje škole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89" marR="3289" marT="3289" marB="0" anchor="b"/>
                </a:tc>
                <a:extLst>
                  <a:ext uri="{0D108BD9-81ED-4DB2-BD59-A6C34878D82A}">
                    <a16:rowId xmlns:a16="http://schemas.microsoft.com/office/drawing/2014/main" val="1603301045"/>
                  </a:ext>
                </a:extLst>
              </a:tr>
            </a:tbl>
          </a:graphicData>
        </a:graphic>
      </p:graphicFrame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CBCD946-E2FA-46EC-B564-9F8CF7699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4672" y="1573619"/>
            <a:ext cx="5795570" cy="3155220"/>
          </a:xfrm>
        </p:spPr>
        <p:txBody>
          <a:bodyPr>
            <a:normAutofit/>
          </a:bodyPr>
          <a:lstStyle/>
          <a:p>
            <a:r>
              <a:rPr lang="hr-HR" sz="2400" dirty="0"/>
              <a:t>POVEZNICA ZA </a:t>
            </a:r>
            <a:r>
              <a:rPr lang="hr-HR" sz="2400" dirty="0">
                <a:solidFill>
                  <a:schemeClr val="bg2"/>
                </a:solidFill>
                <a:highlight>
                  <a:srgbClr val="FFFF00"/>
                </a:highlight>
              </a:rPr>
              <a:t>ŠIFRARNIK ŠKOLA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F7202FAD-B408-4A62-AB7E-C0988006B58F}"/>
              </a:ext>
            </a:extLst>
          </p:cNvPr>
          <p:cNvSpPr txBox="1"/>
          <p:nvPr/>
        </p:nvSpPr>
        <p:spPr>
          <a:xfrm>
            <a:off x="5974672" y="2146155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hlinkClick r:id="rId2"/>
              </a:rPr>
              <a:t>https://www.azoo.hr/natjecanja-i-smotre/katalog-natjecanja-i-smotri/</a:t>
            </a:r>
            <a:r>
              <a:rPr lang="hr-HR" dirty="0"/>
              <a:t> 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9302CF08-E3C3-4427-BA14-E452619B179C}"/>
              </a:ext>
            </a:extLst>
          </p:cNvPr>
          <p:cNvSpPr txBox="1"/>
          <p:nvPr/>
        </p:nvSpPr>
        <p:spPr>
          <a:xfrm>
            <a:off x="6096000" y="3944679"/>
            <a:ext cx="6094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bg2"/>
                </a:solidFill>
                <a:highlight>
                  <a:srgbClr val="00FF00"/>
                </a:highlight>
              </a:rPr>
              <a:t>Nema zemaljske pošte</a:t>
            </a:r>
            <a:r>
              <a:rPr lang="hr-HR" sz="2400" dirty="0">
                <a:highlight>
                  <a:srgbClr val="00FF00"/>
                </a:highlight>
              </a:rPr>
              <a:t>✉📜🛺🚅🛴!!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4D4F4B0A-4EAD-42BC-84FE-27897C9D2D3B}"/>
              </a:ext>
            </a:extLst>
          </p:cNvPr>
          <p:cNvSpPr txBox="1"/>
          <p:nvPr/>
        </p:nvSpPr>
        <p:spPr>
          <a:xfrm>
            <a:off x="3859619" y="5571460"/>
            <a:ext cx="6709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bg2"/>
                </a:solidFill>
                <a:highlight>
                  <a:srgbClr val="FF00FF"/>
                </a:highlight>
              </a:rPr>
              <a:t>Škola domaćin Županijskog natjecanja:</a:t>
            </a:r>
          </a:p>
          <a:p>
            <a:r>
              <a:rPr lang="hr-HR" dirty="0"/>
              <a:t>OŠ „Ravne njive”</a:t>
            </a:r>
          </a:p>
          <a:p>
            <a:r>
              <a:rPr lang="hr-HR" dirty="0">
                <a:hlinkClick r:id="rId3"/>
              </a:rPr>
              <a:t>http://os-ravnenjiveneslanovac-st.skole.hr/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202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20B0BA-67CA-4B48-8252-0F018683D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71054"/>
            <a:ext cx="10668000" cy="1263649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r-HR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31. 1. 2021.</a:t>
            </a:r>
            <a:br>
              <a:rPr lang="hr-HR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DOPUNA UPUTA ZA ŠKOLSKO NATJECANJE IZ GEOGRAFIJE 2020./2021. ŠKOLSKE GODINE</a:t>
            </a:r>
            <a:br>
              <a:rPr lang="hr-HR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2800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1A0823-E242-418D-B5DB-7C87CFC0C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357438"/>
            <a:ext cx="10668000" cy="39290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/>
              <a:t>VRIJEME ODRŽAVANJA – 22.2.2021. u 13.00 sati</a:t>
            </a:r>
          </a:p>
          <a:p>
            <a:pPr>
              <a:lnSpc>
                <a:spcPct val="150000"/>
              </a:lnSpc>
            </a:pPr>
            <a:r>
              <a:rPr lang="hr-HR" dirty="0"/>
              <a:t>MJESTO ODRŽAVANJA – matična škola učenika</a:t>
            </a:r>
          </a:p>
          <a:p>
            <a:pPr>
              <a:lnSpc>
                <a:spcPct val="150000"/>
              </a:lnSpc>
            </a:pPr>
            <a:r>
              <a:rPr lang="hr-HR" dirty="0"/>
              <a:t>NAČIN ODRŽAVANJA – Microsoft </a:t>
            </a:r>
            <a:r>
              <a:rPr lang="hr-HR" dirty="0" err="1"/>
              <a:t>Forms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241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EDA80-96DF-43E5-BA94-B08A58226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9144000" cy="1263649"/>
          </a:xfrm>
        </p:spPr>
        <p:txBody>
          <a:bodyPr/>
          <a:lstStyle/>
          <a:p>
            <a:r>
              <a:rPr lang="hr-HR" dirty="0"/>
              <a:t>Učenici u samoizolaciji/izolaciji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F58C0A-879C-48AB-BF6D-9093FEEB4D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025649"/>
            <a:ext cx="9353550" cy="4070351"/>
          </a:xfrm>
        </p:spPr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Imaju pravo sudjelovati na natjecanju u online okruženju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Školsko povjerenstvo učeniku šalje poveznicu za natjecanje na službeni mail učenika (…@skole.hr)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Član šk. Povjerenstava nadgleda provođenje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Uključeni kamera i mikrofon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računalo/tablet na klupi 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smije biti ništa osim lista A4 papira i kemijske/grafitne olovke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9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939FD3-9A47-44C3-9000-EC592C471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325440"/>
            <a:ext cx="9144000" cy="1382710"/>
          </a:xfrm>
        </p:spPr>
        <p:txBody>
          <a:bodyPr>
            <a:normAutofit/>
          </a:bodyPr>
          <a:lstStyle/>
          <a:p>
            <a:r>
              <a:rPr lang="hr-HR" sz="3600" b="1" dirty="0">
                <a:solidFill>
                  <a:srgbClr val="FFFF00"/>
                </a:solidFill>
                <a:latin typeface="+mn-lt"/>
              </a:rPr>
              <a:t>Školsko povjerenstvo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275EAE-9183-494A-9C9A-54EE7A1CC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262" y="1128712"/>
            <a:ext cx="11706226" cy="5189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Članove imenuje ravnatelj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Član može biti i nastavnik geografije ako nije mentor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su profesori geografije ujedno i mentori, mogu biti članovi povjerenstva s tim da predsjednik povjerenstva bude treća osoba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Šk. povjerenstvo </a:t>
            </a:r>
            <a:r>
              <a:rPr lang="hr-HR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objedinjuje prijave u </a:t>
            </a:r>
            <a:r>
              <a:rPr lang="hr-HR" sz="2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</a:t>
            </a:r>
            <a:r>
              <a:rPr lang="hr-HR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tablicu (</a:t>
            </a:r>
            <a:r>
              <a:rPr lang="hr-HR" sz="2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https://www.azoo.hr/natjecanja-i-smotre/katalog-natjecanja-i-smotri/</a:t>
            </a:r>
            <a:r>
              <a:rPr lang="hr-HR" sz="26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 u </a:t>
            </a:r>
            <a:r>
              <a:rPr lang="hr-HR" sz="26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stupac W </a:t>
            </a:r>
            <a:r>
              <a:rPr lang="hr-HR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dodaje </a:t>
            </a:r>
            <a:r>
              <a:rPr lang="hr-HR" sz="26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službeni e-mail učenika</a:t>
            </a:r>
            <a:r>
              <a:rPr lang="hr-HR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brine o tehničkim uvjetima u ispitnoj prostoriji/ispitnim prostorijama, preuzima poveznice za pristup zadatcima i prosljeđuje ih učenicima u ispitnoj prostoriji i učenicima koji sudjeluju na natjecanju prema točki 3. </a:t>
            </a:r>
          </a:p>
          <a:p>
            <a:pPr>
              <a:spcBef>
                <a:spcPts val="0"/>
              </a:spcBef>
            </a:pP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59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C7BAC9-DC3A-4559-AFD0-741FEEDB5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5750" y="1100137"/>
            <a:ext cx="11658600" cy="59578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r-H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Mentori prijavljuju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šk. povjerenstvu: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Popise prijavljenih učenika</a:t>
            </a:r>
          </a:p>
          <a:p>
            <a:pPr lvl="1">
              <a:lnSpc>
                <a:spcPct val="100000"/>
              </a:lnSpc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Potpisane privole</a:t>
            </a:r>
          </a:p>
          <a:p>
            <a:pPr lvl="1">
              <a:lnSpc>
                <a:spcPct val="100000"/>
              </a:lnSpc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Potrebe za prilagodbom ispitnih materijala</a:t>
            </a:r>
          </a:p>
          <a:p>
            <a:pPr lvl="2">
              <a:lnSpc>
                <a:spcPct val="100000"/>
              </a:lnSpc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slučaju potrebe prilagodbe ispitnih materijala šk. povjerenstva kontaktiraju s predsjednicom državnog povjerenstva</a:t>
            </a:r>
          </a:p>
          <a:p>
            <a:pPr lvl="1">
              <a:lnSpc>
                <a:spcPct val="100000"/>
              </a:lnSpc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Školsko povjerenstvo:</a:t>
            </a:r>
          </a:p>
          <a:p>
            <a:pPr lvl="2">
              <a:lnSpc>
                <a:spcPct val="100000"/>
              </a:lnSpc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brine o tehničkim uvjetima u ispitnoj prostoriji</a:t>
            </a:r>
          </a:p>
          <a:p>
            <a:pPr lvl="2">
              <a:lnSpc>
                <a:spcPct val="100000"/>
              </a:lnSpc>
            </a:pPr>
            <a:r>
              <a:rPr lang="hr-H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Preuzima i prosljeđuje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učenicima poveznice za pristup zadacima!!!</a:t>
            </a:r>
          </a:p>
          <a:p>
            <a:pPr marL="0" indent="0">
              <a:lnSpc>
                <a:spcPct val="100000"/>
              </a:lnSpc>
              <a:buNone/>
            </a:pP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1DF8E400-A49D-494C-9EBD-666CB92E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23850"/>
            <a:ext cx="9144000" cy="776288"/>
          </a:xfrm>
        </p:spPr>
        <p:txBody>
          <a:bodyPr>
            <a:normAutofit/>
          </a:bodyPr>
          <a:lstStyle/>
          <a:p>
            <a:r>
              <a:rPr lang="hr-HR" sz="3600" b="1" dirty="0">
                <a:solidFill>
                  <a:srgbClr val="FFFF00"/>
                </a:solidFill>
                <a:latin typeface="+mn-lt"/>
              </a:rPr>
              <a:t>Školsko povjerenstvo II</a:t>
            </a:r>
          </a:p>
        </p:txBody>
      </p:sp>
    </p:spTree>
    <p:extLst>
      <p:ext uri="{BB962C8B-B14F-4D97-AF65-F5344CB8AC3E}">
        <p14:creationId xmlns:p14="http://schemas.microsoft.com/office/powerpoint/2010/main" val="333535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D7422C-162D-4D68-8134-AEA994C08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080118"/>
            <a:ext cx="10610850" cy="5624623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Po završetku školskog natjecanja šk. povjerenstvo  šalje Županijskom povjerenstvu:</a:t>
            </a:r>
          </a:p>
          <a:p>
            <a:r>
              <a:rPr lang="hr-HR" dirty="0">
                <a:latin typeface="Times New Roman" panose="02020603050405020304" pitchFamily="18" charset="0"/>
              </a:rPr>
              <a:t>Ispunjenu </a:t>
            </a:r>
            <a:r>
              <a:rPr lang="hr-HR" dirty="0" err="1">
                <a:latin typeface="Times New Roman" panose="02020603050405020304" pitchFamily="18" charset="0"/>
              </a:rPr>
              <a:t>excel</a:t>
            </a:r>
            <a:r>
              <a:rPr lang="hr-HR" dirty="0">
                <a:latin typeface="Times New Roman" panose="02020603050405020304" pitchFamily="18" charset="0"/>
              </a:rPr>
              <a:t> tablicu (s objedinjenim prijavama sudionika)</a:t>
            </a:r>
          </a:p>
          <a:p>
            <a:endParaRPr lang="hr-HR" dirty="0">
              <a:latin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</a:rPr>
              <a:t>Izvješće o provedenom natjecanju (u elektroničkoj formi)</a:t>
            </a:r>
          </a:p>
          <a:p>
            <a:r>
              <a:rPr lang="hr-HR" dirty="0">
                <a:latin typeface="Times New Roman" panose="02020603050405020304" pitchFamily="18" charset="0"/>
              </a:rPr>
              <a:t>Adresa za slanje </a:t>
            </a:r>
            <a:r>
              <a:rPr lang="hr-HR" dirty="0" err="1">
                <a:latin typeface="Times New Roman" panose="02020603050405020304" pitchFamily="18" charset="0"/>
              </a:rPr>
              <a:t>excel</a:t>
            </a:r>
            <a:r>
              <a:rPr lang="hr-HR" dirty="0">
                <a:latin typeface="Times New Roman" panose="02020603050405020304" pitchFamily="18" charset="0"/>
              </a:rPr>
              <a:t> tablice i izvješća:  </a:t>
            </a:r>
            <a:r>
              <a:rPr lang="hr-HR" dirty="0">
                <a:latin typeface="Times New Roman" panose="02020603050405020304" pitchFamily="18" charset="0"/>
                <a:hlinkClick r:id="rId2"/>
              </a:rPr>
              <a:t>drazena.glamuzina@gmail.com</a:t>
            </a:r>
            <a:endParaRPr lang="hr-HR" dirty="0">
              <a:latin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B894DDA4-0649-4466-9EE7-30659598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73856"/>
            <a:ext cx="9144000" cy="776288"/>
          </a:xfrm>
        </p:spPr>
        <p:txBody>
          <a:bodyPr>
            <a:normAutofit/>
          </a:bodyPr>
          <a:lstStyle/>
          <a:p>
            <a:r>
              <a:rPr lang="hr-HR" sz="3600" b="1" dirty="0">
                <a:solidFill>
                  <a:srgbClr val="FFFF00"/>
                </a:solidFill>
                <a:latin typeface="+mn-lt"/>
              </a:rPr>
              <a:t>Školsko povjerenstvo III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E5F198D4-5748-45D6-A10D-D4DFA2041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913" y="2597791"/>
            <a:ext cx="11636173" cy="258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7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E1E93E-ADEE-412C-9F5B-3D954F03F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396240"/>
            <a:ext cx="9144000" cy="1263649"/>
          </a:xfrm>
        </p:spPr>
        <p:txBody>
          <a:bodyPr>
            <a:normAutofit/>
          </a:bodyPr>
          <a:lstStyle/>
          <a:p>
            <a:r>
              <a:rPr lang="hr-HR" sz="3600" dirty="0"/>
              <a:t>Provedba natjecanja-tehnički uvjeti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44F899-0EB8-4DFC-8744-9A0663537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720" y="1545974"/>
            <a:ext cx="10423451" cy="4915786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računalo ili tablet s internetskom vezom pomoću koje pristupa ispitnim materijalima i rješava zadatke, za svakog učenika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petak, </a:t>
            </a:r>
            <a:r>
              <a:rPr lang="hr-HR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veljače 2021. od 9 do 15 sati</a:t>
            </a:r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 će omogućen </a:t>
            </a:r>
            <a:r>
              <a:rPr lang="hr-H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probni pristup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poveznici za Microsoft obrazac kako bi se učenici upoznali s načinom ispunjavanja obrasca. Poveznica će biti objavljena na mrežnoj stranici Hrvatskoga geografskog društva (</a:t>
            </a:r>
            <a:r>
              <a:rPr lang="hr-HR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http://hagede.hr/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518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B89F68-BEF8-45A2-A852-2B87CE66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061" y="258726"/>
            <a:ext cx="9144000" cy="1263649"/>
          </a:xfrm>
        </p:spPr>
        <p:txBody>
          <a:bodyPr>
            <a:normAutofit/>
          </a:bodyPr>
          <a:lstStyle/>
          <a:p>
            <a:r>
              <a:rPr lang="hr-HR" sz="3600" dirty="0"/>
              <a:t>Tijek natjecanja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B607CB-ECB6-4FC8-8EDD-B6F22C324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6828" y="1010093"/>
            <a:ext cx="11738344" cy="55891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22. veljače 2021. do 10 sati-</a:t>
            </a:r>
            <a:r>
              <a:rPr lang="hr-H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Predsjednica Državnog povjerenstva 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prosljeđuje poveznice za natjecanja Županijskim uredima </a:t>
            </a:r>
            <a:r>
              <a:rPr lang="hr-H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(gospodin Krišto) 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koji ih šalju prijavljenim školama </a:t>
            </a:r>
            <a:r>
              <a:rPr lang="hr-HR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12 sati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12.30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učenici ulaze u ispitne prostorije</a:t>
            </a:r>
          </a:p>
          <a:p>
            <a:pPr>
              <a:lnSpc>
                <a:spcPct val="100000"/>
              </a:lnSpc>
            </a:pP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Školsko povjerenstvo natjecateljima </a:t>
            </a:r>
            <a:r>
              <a:rPr lang="hr-H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prosljeđuje poveznice 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pristupanje pojedinoj kategoriji natjecanja na </a:t>
            </a:r>
            <a:r>
              <a:rPr lang="hr-H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njihov službeni e-mail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(ili neki drugi način koji smatraju primjerenijim)</a:t>
            </a:r>
            <a:r>
              <a:rPr lang="hr-HR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!!! 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hr-H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natjecatelji najprije upisuju osobne podatke koji su se inače upisivali na listić sa zaporkom: ime i prezime, OIB, zaporku (peteroznamenkasti broj i jedna riječ primjerenog sadržaja), ime škole, ime i prezime mentora, ime županije. 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hr-HR" dirty="0">
                <a:solidFill>
                  <a:schemeClr val="bg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13.00-14.00-ispit</a:t>
            </a:r>
          </a:p>
          <a:p>
            <a:pPr>
              <a:lnSpc>
                <a:spcPct val="100000"/>
              </a:lnSpc>
            </a:pPr>
            <a:endParaRPr lang="hr-HR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30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FC7269-73E2-4538-ABE2-95F7C2052E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671" y="457199"/>
            <a:ext cx="11302408" cy="6113721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1"/>
              </a:buClr>
            </a:pPr>
            <a:r>
              <a:rPr lang="hr-HR" sz="2400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22.2.2021. u14.00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članovi povjerenstva provjeravaju jesu li svi natjecatelji poslali ispunjen obrazac s odgovorima</a:t>
            </a:r>
          </a:p>
          <a:p>
            <a:pPr>
              <a:buClr>
                <a:schemeClr val="tx1"/>
              </a:buClr>
            </a:pPr>
            <a:r>
              <a:rPr lang="hr-HR" sz="2400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Nakon 15.00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 na stranicama Agencije –objava 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PDF dokumenta s podebljano označenim točnim odgovorima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</a:pPr>
            <a:r>
              <a:rPr lang="hr-HR" sz="2400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23. veljače 2021. do 9 sati-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Državno povjerenstvo će objaviti na mrežnoj stranici Agencije  privremene ljestvice poretka za svaku županiju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</a:pP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23.veljače 2021.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-Eventualne žalbe  natjecatelji mogu dostaviti Državnome povjerenstvu elektroničkom poštom na: </a:t>
            </a:r>
            <a:r>
              <a:rPr lang="hr-HR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sonja.burcar@azoo.hr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</a:pP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Žalbe se dostavljaju s e-mail adrese kojom su natjecatelji pristupili školskom Natjecanju.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</a:pPr>
            <a:r>
              <a:rPr lang="hr-HR" sz="2400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24. i 25. veljače 2021.-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Državno povjerenstvo šalje odgovore učenicima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solidFill>
                  <a:schemeClr val="bg2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do 26. veljače 2021.</a:t>
            </a:r>
            <a:r>
              <a:rPr lang="hr-HR" sz="24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Konačne ljestvice poretka za svaku kategoriju natjecanja Državno povjerenstvo dostavit će za svaku županiju kontakt osobi u Upravnom odjelu/Županijskom povjerenstvu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temelju konačnih ljestvica poretka Županijsko povjerenstvo sastavlja ljestvicu učenika pozvanih na Županijsko natjecanje i </a:t>
            </a:r>
            <a:r>
              <a:rPr lang="hr-HR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objavljuje je na mrežnim stranicama Škole domaćina</a:t>
            </a:r>
            <a:r>
              <a:rPr lang="hr-H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</a:pPr>
            <a:endParaRPr lang="hr-HR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chemeClr val="tx1"/>
              </a:buClr>
            </a:pPr>
            <a:endParaRPr lang="hr-HR" sz="2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272271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756</Words>
  <Application>Microsoft Office PowerPoint</Application>
  <PresentationFormat>Široki zaslon</PresentationFormat>
  <Paragraphs>91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TornVTI</vt:lpstr>
      <vt:lpstr>Geografija-Županijsko stručno vijeće</vt:lpstr>
      <vt:lpstr>       31. 1. 2021. DOPUNA UPUTA ZA ŠKOLSKO NATJECANJE IZ GEOGRAFIJE 2020./2021. ŠKOLSKE GODINE </vt:lpstr>
      <vt:lpstr>Učenici u samoizolaciji/izolaciji</vt:lpstr>
      <vt:lpstr>Školsko povjerenstvo</vt:lpstr>
      <vt:lpstr>Školsko povjerenstvo II</vt:lpstr>
      <vt:lpstr>Školsko povjerenstvo III</vt:lpstr>
      <vt:lpstr>Provedba natjecanja-tehnički uvjeti</vt:lpstr>
      <vt:lpstr>Tijek natjecanja</vt:lpstr>
      <vt:lpstr>PowerPoint prezentacija</vt:lpstr>
      <vt:lpstr>FUN FACTS🌎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Geografija-Županijsko stručno vijeće</dc:title>
  <dc:creator>DRAZENA GLAMUZINA-PERIĆ</dc:creator>
  <cp:lastModifiedBy>Tihana Modrić</cp:lastModifiedBy>
  <cp:revision>3</cp:revision>
  <dcterms:created xsi:type="dcterms:W3CDTF">2021-02-05T15:35:53Z</dcterms:created>
  <dcterms:modified xsi:type="dcterms:W3CDTF">2021-02-15T11:10:48Z</dcterms:modified>
</cp:coreProperties>
</file>